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330" r:id="rId7"/>
    <p:sldId id="305" r:id="rId8"/>
    <p:sldId id="339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5" r:id="rId20"/>
    <p:sldId id="356" r:id="rId21"/>
    <p:sldId id="357" r:id="rId22"/>
    <p:sldId id="353" r:id="rId23"/>
    <p:sldId id="354" r:id="rId24"/>
    <p:sldId id="33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3725" autoAdjust="0"/>
  </p:normalViewPr>
  <p:slideViewPr>
    <p:cSldViewPr snapToGrid="0">
      <p:cViewPr varScale="1">
        <p:scale>
          <a:sx n="69" d="100"/>
          <a:sy n="69" d="100"/>
        </p:scale>
        <p:origin x="156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indent="-228600"/>
            <a:endParaRPr lang="en-US" sz="20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11/24/2025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1026"/>
            <a:ext cx="9144000" cy="1770529"/>
          </a:xfrm>
        </p:spPr>
        <p:txBody>
          <a:bodyPr anchor="b" anchorCtr="0"/>
          <a:lstStyle/>
          <a:p>
            <a:r>
              <a:rPr lang="en-US" dirty="0" err="1"/>
              <a:t>UnFooled</a:t>
            </a:r>
            <a:r>
              <a:rPr lang="en-US" dirty="0"/>
              <a:t>: Attack‑Aware Deepfake &amp; Image Forensics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3424600"/>
            <a:ext cx="9144000" cy="1183986"/>
          </a:xfrm>
        </p:spPr>
        <p:txBody>
          <a:bodyPr/>
          <a:lstStyle/>
          <a:p>
            <a:r>
              <a:rPr lang="en-IN" dirty="0"/>
              <a:t>Noor Fatima, Muzammil Behzad — KFUPM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FC4BD-EFD0-D3A6-DDB1-E4A13792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1631"/>
            <a:ext cx="12192000" cy="16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7212-4FF3-BCB4-669F-9CFABCF2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62A8-B52B-914C-1CAF-CD39C010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500"/>
            <a:ext cx="4817165" cy="1107031"/>
          </a:xfrm>
        </p:spPr>
        <p:txBody>
          <a:bodyPr>
            <a:normAutofit/>
          </a:bodyPr>
          <a:lstStyle/>
          <a:p>
            <a:r>
              <a:rPr lang="en-IN" sz="4400" dirty="0"/>
              <a:t>Objective &amp; Losses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B7FEF-6A0F-4B05-9A4E-D32E373B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D5D048F-B041-48E7-FBC6-76B126116F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9113" y="1697531"/>
            <a:ext cx="11078818" cy="391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Classification: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BCEWithLogits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(on the image-level fake/real logit).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Mask head: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weighted BCE + soft Dice (class imbalance tamper heatmap).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Regularizers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on mask: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edge agreement, size, cross‑view consistency.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Overall objective = classification + (attacked-view mask) + γ·(clean-view mask) + </a:t>
            </a:r>
            <a:r>
              <a:rPr lang="en-US" sz="2400" dirty="0" err="1">
                <a:solidFill>
                  <a:schemeClr val="tx2"/>
                </a:solidFill>
              </a:rPr>
              <a:t>regularizers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Worst-of-K</a:t>
            </a:r>
            <a:r>
              <a:rPr lang="en-US" sz="2400" dirty="0">
                <a:solidFill>
                  <a:schemeClr val="tx2"/>
                </a:solidFill>
              </a:rPr>
              <a:t> aligns training with the evaluation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ECE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&amp;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global τ*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selection for evaluation.</a:t>
            </a:r>
          </a:p>
        </p:txBody>
      </p:sp>
    </p:spTree>
    <p:extLst>
      <p:ext uri="{BB962C8B-B14F-4D97-AF65-F5344CB8AC3E}">
        <p14:creationId xmlns:p14="http://schemas.microsoft.com/office/powerpoint/2010/main" val="1289384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1DD7-E1CE-3FC7-76E4-AA15D45C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DFC7-7E8F-3B8F-71FC-70CDD00F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500"/>
            <a:ext cx="6139070" cy="1107031"/>
          </a:xfrm>
        </p:spPr>
        <p:txBody>
          <a:bodyPr>
            <a:normAutofit/>
          </a:bodyPr>
          <a:lstStyle/>
          <a:p>
            <a:r>
              <a:rPr lang="en-IN" sz="4400" dirty="0"/>
              <a:t>Datasets &amp; Preprocessing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2FC99-0170-D8DC-E1D0-1553D516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BD850C-4467-86C6-53E0-20A5AC28B0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8975" y="2041042"/>
            <a:ext cx="10104921" cy="390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DeepFakeFace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(no new forgeries synthesized).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Surveillance‑style split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low light + heavy compression.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Weak priors from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InsightFace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boxes softened with Gaussian; recomputed per attacked image.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Deterministic Π(·): color/dynamic range standardization, resize.</a:t>
            </a:r>
            <a:endParaRPr lang="en-US" altLang="en-US" sz="2400" dirty="0">
              <a:solidFill>
                <a:schemeClr val="tx1"/>
              </a:solidFill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dirty="0"/>
              <a:t>Ethics: We intentionally avoid generating new fakes; all stresses applied to existing data with fixed parameter ranges.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375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BA7FB-C500-4A83-B6F4-E5DF6E74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721F-18DB-1BBE-B25C-C4675650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52" y="561464"/>
            <a:ext cx="8077200" cy="1107031"/>
          </a:xfrm>
        </p:spPr>
        <p:txBody>
          <a:bodyPr>
            <a:normAutofit/>
          </a:bodyPr>
          <a:lstStyle/>
          <a:p>
            <a:r>
              <a:rPr lang="en-IN" sz="4400" dirty="0"/>
              <a:t>Implementation &amp; Inference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09E73D-3ABB-DF0F-0A2E-27064AC2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CD4856-C866-BD10-3203-E00345054C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6143" y="1847113"/>
            <a:ext cx="11257722" cy="156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PyTorch, mixed precision, fixed seeds;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2 epochs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fine‑tune; batch=32;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AdamW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1e‑4.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Mask head native 256²;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upsampled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to input size for loss &amp; overlays.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Inference: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N=3 TTA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jitters; logit average; heatmap max‑pool.</a:t>
            </a:r>
          </a:p>
        </p:txBody>
      </p:sp>
      <p:pic>
        <p:nvPicPr>
          <p:cNvPr id="7" name="Picture 6" descr="A group of colorful rectangular shapes&#10;&#10;AI-generated content may be incorrect.">
            <a:extLst>
              <a:ext uri="{FF2B5EF4-FFF2-40B4-BE49-F238E27FC236}">
                <a16:creationId xmlns:a16="http://schemas.microsoft.com/office/drawing/2014/main" id="{10DD0B98-0DE2-1C61-1685-41651C57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9" r="446"/>
          <a:stretch>
            <a:fillRect/>
          </a:stretch>
        </p:blipFill>
        <p:spPr>
          <a:xfrm>
            <a:off x="536143" y="3803573"/>
            <a:ext cx="11142335" cy="24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8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7AF1-332C-FE1D-1B05-AAEF4B282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717" y="544991"/>
            <a:ext cx="7933083" cy="919799"/>
          </a:xfrm>
        </p:spPr>
        <p:txBody>
          <a:bodyPr>
            <a:normAutofit/>
          </a:bodyPr>
          <a:lstStyle/>
          <a:p>
            <a:r>
              <a:rPr lang="en-IN" sz="4400" dirty="0"/>
              <a:t>Evaluation Protocol &amp;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392B-56B3-8BA1-4911-AF45AA2E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70" y="1783457"/>
            <a:ext cx="6151080" cy="4343085"/>
          </a:xfrm>
        </p:spPr>
        <p:txBody>
          <a:bodyPr>
            <a:noAutofit/>
          </a:bodyPr>
          <a:lstStyle/>
          <a:p>
            <a:r>
              <a:rPr lang="en-IN" sz="2000" b="1" dirty="0">
                <a:solidFill>
                  <a:schemeClr val="tx1">
                    <a:alpha val="70000"/>
                  </a:schemeClr>
                </a:solidFill>
              </a:rPr>
              <a:t>Threshold‑free:</a:t>
            </a:r>
            <a:r>
              <a:rPr lang="en-IN" sz="2000" dirty="0">
                <a:solidFill>
                  <a:schemeClr val="tx1">
                    <a:alpha val="70000"/>
                  </a:schemeClr>
                </a:solidFill>
              </a:rPr>
              <a:t> AUC, AP.</a:t>
            </a:r>
          </a:p>
          <a:p>
            <a:r>
              <a:rPr lang="en-IN" sz="2000" b="1" dirty="0">
                <a:solidFill>
                  <a:schemeClr val="tx1">
                    <a:alpha val="70000"/>
                  </a:schemeClr>
                </a:solidFill>
              </a:rPr>
              <a:t>Operating‑point:</a:t>
            </a:r>
            <a:r>
              <a:rPr lang="en-IN" sz="2000" dirty="0">
                <a:solidFill>
                  <a:schemeClr val="tx1">
                    <a:alpha val="70000"/>
                  </a:schemeClr>
                </a:solidFill>
              </a:rPr>
              <a:t> ACC(</a:t>
            </a:r>
            <a:r>
              <a:rPr lang="el-GR" sz="2000" dirty="0">
                <a:solidFill>
                  <a:schemeClr val="tx1">
                    <a:alpha val="70000"/>
                  </a:schemeClr>
                </a:solidFill>
              </a:rPr>
              <a:t>τ), </a:t>
            </a:r>
            <a:r>
              <a:rPr lang="en-IN" sz="2000" dirty="0">
                <a:solidFill>
                  <a:schemeClr val="tx1">
                    <a:alpha val="70000"/>
                  </a:schemeClr>
                </a:solidFill>
              </a:rPr>
              <a:t>EER, TPR@FPR</a:t>
            </a:r>
          </a:p>
          <a:p>
            <a:r>
              <a:rPr lang="en-IN" sz="2000" b="1" dirty="0">
                <a:solidFill>
                  <a:schemeClr val="tx1">
                    <a:alpha val="70000"/>
                  </a:schemeClr>
                </a:solidFill>
              </a:rPr>
              <a:t>Reliability:</a:t>
            </a:r>
            <a:r>
              <a:rPr lang="en-IN" sz="2000" dirty="0">
                <a:solidFill>
                  <a:schemeClr val="tx1">
                    <a:alpha val="70000"/>
                  </a:schemeClr>
                </a:solidFill>
              </a:rPr>
              <a:t> ECE, Brier, NLL.</a:t>
            </a:r>
          </a:p>
          <a:p>
            <a:r>
              <a:rPr lang="en-IN" sz="2000" b="1" dirty="0">
                <a:solidFill>
                  <a:schemeClr val="tx1">
                    <a:alpha val="70000"/>
                  </a:schemeClr>
                </a:solidFill>
              </a:rPr>
              <a:t>Selective prediction:</a:t>
            </a:r>
            <a:r>
              <a:rPr lang="en-IN" sz="2000" dirty="0">
                <a:solidFill>
                  <a:schemeClr val="tx1">
                    <a:alpha val="70000"/>
                  </a:schemeClr>
                </a:solidFill>
              </a:rPr>
              <a:t> AURC.</a:t>
            </a:r>
          </a:p>
          <a:p>
            <a:r>
              <a:rPr lang="en-IN" sz="2000" b="1" dirty="0">
                <a:solidFill>
                  <a:schemeClr val="tx1">
                    <a:alpha val="70000"/>
                  </a:schemeClr>
                </a:solidFill>
              </a:rPr>
              <a:t>Weak‑localization:</a:t>
            </a:r>
            <a:r>
              <a:rPr lang="en-IN" sz="2000" dirty="0">
                <a:solidFill>
                  <a:schemeClr val="tx1">
                    <a:alpha val="70000"/>
                  </a:schemeClr>
                </a:solidFill>
              </a:rPr>
              <a:t> Energy‑Within‑ROI, Precision‑in‑ROI.</a:t>
            </a:r>
          </a:p>
          <a:p>
            <a:pPr marL="228600" indent="0">
              <a:buNone/>
            </a:pPr>
            <a:r>
              <a:rPr lang="en-IN" sz="2000" dirty="0">
                <a:solidFill>
                  <a:schemeClr val="tx1">
                    <a:alpha val="70000"/>
                  </a:schemeClr>
                </a:solidFill>
              </a:rPr>
              <a:t>All metrics computed pairwise on </a:t>
            </a:r>
            <a:r>
              <a:rPr lang="en-IN" sz="2000" dirty="0" err="1">
                <a:solidFill>
                  <a:schemeClr val="tx1">
                    <a:alpha val="70000"/>
                  </a:schemeClr>
                </a:solidFill>
              </a:rPr>
              <a:t>clean+attacked</a:t>
            </a:r>
            <a:r>
              <a:rPr lang="en-IN" sz="2000" dirty="0">
                <a:solidFill>
                  <a:schemeClr val="tx1">
                    <a:alpha val="70000"/>
                  </a:schemeClr>
                </a:solidFill>
              </a:rPr>
              <a:t> counterparts. </a:t>
            </a: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Report threshold-free metrics and operating-point metrics at τ* to capture ranking </a:t>
            </a:r>
            <a:r>
              <a:rPr lang="en-US" sz="2000" i="1" dirty="0">
                <a:solidFill>
                  <a:schemeClr val="tx1">
                    <a:alpha val="7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 decision quality.</a:t>
            </a:r>
            <a:endParaRPr lang="en-IN" sz="2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7CE81-0883-80F2-2738-D03DEA74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6664E-7B10-8A69-6855-5E1CA5E413EE}"/>
              </a:ext>
            </a:extLst>
          </p:cNvPr>
          <p:cNvSpPr txBox="1"/>
          <p:nvPr/>
        </p:nvSpPr>
        <p:spPr>
          <a:xfrm>
            <a:off x="7237744" y="1715066"/>
            <a:ext cx="4342586" cy="2810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Why a single global τ*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One deployment threshold for all conditions (clean + each attack)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Chosen on validation to maximize worst-case accuracy.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Avoids per-attack tuning.</a:t>
            </a:r>
          </a:p>
        </p:txBody>
      </p:sp>
      <p:pic>
        <p:nvPicPr>
          <p:cNvPr id="8" name="Picture 7" descr="A black text with black letters&#10;&#10;AI-generated content may be incorrect.">
            <a:extLst>
              <a:ext uri="{FF2B5EF4-FFF2-40B4-BE49-F238E27FC236}">
                <a16:creationId xmlns:a16="http://schemas.microsoft.com/office/drawing/2014/main" id="{17A8D2FB-83FF-262F-3156-B9B887E3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90" y="4987052"/>
            <a:ext cx="4121240" cy="8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4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C531-4758-B603-0388-E1E759CF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B816A-A941-8FC0-D590-DCB663C9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C71AD5-B06B-2545-4D91-60605EE743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6532" y="4607303"/>
            <a:ext cx="109231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AUC = 1.00, AP = 1.00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on clean &amp; all attacks.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ECE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low overall;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regrain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is the hardest stressor (largest calibration shift).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AURC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near zero (low abstention risk).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solidFill>
                <a:schemeClr val="tx2"/>
              </a:solidFill>
            </a:endParaRPr>
          </a:p>
        </p:txBody>
      </p:sp>
      <p:pic>
        <p:nvPicPr>
          <p:cNvPr id="8" name="Picture 7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ACF14E82-468B-E541-0231-AFE84379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03" y="889758"/>
            <a:ext cx="7721997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45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D723-843E-5CB0-EF98-8E6BB6AD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1" y="674787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dirty="0"/>
              <a:t>Results: Operating Point &amp; </a:t>
            </a:r>
            <a:r>
              <a:rPr lang="el-GR" sz="4400" dirty="0"/>
              <a:t>τ*</a:t>
            </a:r>
            <a:endParaRPr lang="en-IN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4D657-C1AA-3941-B68E-F70A941B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 table of numbers and text&#10;&#10;AI-generated content may be incorrect.">
            <a:extLst>
              <a:ext uri="{FF2B5EF4-FFF2-40B4-BE49-F238E27FC236}">
                <a16:creationId xmlns:a16="http://schemas.microsoft.com/office/drawing/2014/main" id="{6278E086-D6D8-F705-F3AF-C2A8D2B1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479" y="2545727"/>
            <a:ext cx="6020241" cy="27928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EE4A936-D7F0-6817-E0F3-592C282089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8871" y="1890514"/>
            <a:ext cx="8700880" cy="4656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τ* = 0.8572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(maximize minimum ACC across splits).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Worst‑case ACC = 0.9917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jpeg: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small FNs;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regrain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small FPs on reals;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chemeClr val="tx1"/>
                </a:solidFill>
              </a:rPr>
              <a:t>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thers perfect.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000" dirty="0"/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000" dirty="0"/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000" dirty="0"/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/>
              <a:t>Robust across all manipulations, including the surveillance‑style subset.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3388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DAE7-A4EB-69D7-DAAD-E7698FC0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6" y="3431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dirty="0"/>
              <a:t>Qualitative: Weak Localization</a:t>
            </a:r>
          </a:p>
        </p:txBody>
      </p:sp>
      <p:pic>
        <p:nvPicPr>
          <p:cNvPr id="7" name="Content Placeholder 6" descr="A collage of a group of people&#10;&#10;AI-generated content may be incorrect.">
            <a:extLst>
              <a:ext uri="{FF2B5EF4-FFF2-40B4-BE49-F238E27FC236}">
                <a16:creationId xmlns:a16="http://schemas.microsoft.com/office/drawing/2014/main" id="{56CDADCE-988A-F6BA-80AF-8F0FDD6E9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583" y="1742152"/>
            <a:ext cx="8603146" cy="287654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550AD-6B27-2514-A634-FA0DDD39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1CC00-66B3-D876-A776-BAA1A75886D0}"/>
              </a:ext>
            </a:extLst>
          </p:cNvPr>
          <p:cNvSpPr txBox="1"/>
          <p:nvPr/>
        </p:nvSpPr>
        <p:spPr>
          <a:xfrm>
            <a:off x="526773" y="5115848"/>
            <a:ext cx="11138453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Real: sparse/diffuse response; Fake: concentrated in face/borders.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Aggregated over TTA views.</a:t>
            </a:r>
          </a:p>
        </p:txBody>
      </p:sp>
    </p:spTree>
    <p:extLst>
      <p:ext uri="{BB962C8B-B14F-4D97-AF65-F5344CB8AC3E}">
        <p14:creationId xmlns:p14="http://schemas.microsoft.com/office/powerpoint/2010/main" val="327775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0F666-8A03-DDFA-E2E8-C5BB42FE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 descr="A collage of two people&#10;&#10;AI-generated content may be incorrect.">
            <a:extLst>
              <a:ext uri="{FF2B5EF4-FFF2-40B4-BE49-F238E27FC236}">
                <a16:creationId xmlns:a16="http://schemas.microsoft.com/office/drawing/2014/main" id="{248E2DF3-449D-7DD5-ED7A-B935AE342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78" y="819434"/>
            <a:ext cx="11665843" cy="1784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54E9AA-7856-1B80-CB51-E7A91CA6D7C9}"/>
              </a:ext>
            </a:extLst>
          </p:cNvPr>
          <p:cNvSpPr txBox="1"/>
          <p:nvPr/>
        </p:nvSpPr>
        <p:spPr>
          <a:xfrm>
            <a:off x="1029529" y="3420994"/>
            <a:ext cx="10175183" cy="279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Red‑team training: closes most gaps.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TTA: further reduces calibration error; keeps clean intact.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Weak priors: better energy/precision in ROI; strict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IoU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~0 by design</a:t>
            </a:r>
            <a:endParaRPr lang="en-US" altLang="en-US" sz="2400" dirty="0">
              <a:solidFill>
                <a:schemeClr val="tx2"/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IoU</a:t>
            </a:r>
            <a:r>
              <a:rPr lang="en-US" sz="2400" dirty="0">
                <a:solidFill>
                  <a:schemeClr val="tx2"/>
                </a:solidFill>
              </a:rPr>
              <a:t> under weak labels is more a measure of annotation granularity than of model capability.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7266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2503F-13A4-85CA-C1A7-8BBD6D3E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A collage of pictures of two people&#10;&#10;AI-generated content may be incorrect.">
            <a:extLst>
              <a:ext uri="{FF2B5EF4-FFF2-40B4-BE49-F238E27FC236}">
                <a16:creationId xmlns:a16="http://schemas.microsoft.com/office/drawing/2014/main" id="{6F50AA22-D849-6468-ACA5-ABD1FFD8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57" y="533841"/>
            <a:ext cx="6695661" cy="57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6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F6CE-69BA-6251-02C1-43044F79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498840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dirty="0"/>
              <a:t>Contributions &amp; Novelty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5A542-7316-15F9-2211-297989B0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C39B4EA-D0A4-485C-E3CB-29CF72A105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7116" y="1824403"/>
            <a:ext cx="11312949" cy="410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200" dirty="0"/>
              <a:t>Unifies </a:t>
            </a:r>
            <a:r>
              <a:rPr lang="en-US" sz="2200" b="1" dirty="0"/>
              <a:t>worst-of-K training + randomized TTA</a:t>
            </a:r>
            <a:r>
              <a:rPr lang="en-US" sz="2200" dirty="0"/>
              <a:t> with </a:t>
            </a:r>
            <a:r>
              <a:rPr lang="en-US" sz="2200" b="1" dirty="0"/>
              <a:t>two-stream fusion</a:t>
            </a:r>
            <a:r>
              <a:rPr lang="en-US" sz="2200" dirty="0"/>
              <a:t> and a </a:t>
            </a:r>
            <a:r>
              <a:rPr lang="en-US" sz="2200" b="1" dirty="0"/>
              <a:t>weak-supervised FPN</a:t>
            </a:r>
            <a:r>
              <a:rPr lang="en-US" sz="2200" dirty="0"/>
              <a:t> head, then </a:t>
            </a:r>
            <a:r>
              <a:rPr lang="en-US" sz="2200" b="1" dirty="0"/>
              <a:t>scores worst-case behavior and calibration</a:t>
            </a:r>
            <a:r>
              <a:rPr lang="en-US" sz="2200" dirty="0"/>
              <a:t> with a </a:t>
            </a:r>
            <a:r>
              <a:rPr lang="en-US" sz="2200" b="1" dirty="0"/>
              <a:t>single τ*</a:t>
            </a:r>
            <a:r>
              <a:rPr lang="en-US" sz="2200" dirty="0"/>
              <a:t>—a combination not reported in prior deepfake forensics.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200" dirty="0"/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Worst-of-K red-team training</a:t>
            </a:r>
            <a:r>
              <a:rPr lang="en-US" altLang="en-US" sz="2200" dirty="0">
                <a:solidFill>
                  <a:schemeClr val="tx1"/>
                </a:solidFill>
              </a:rPr>
              <a:t> + </a:t>
            </a:r>
            <a:r>
              <a:rPr lang="en-US" altLang="en-US" sz="2200" b="1" dirty="0">
                <a:solidFill>
                  <a:schemeClr val="tx1"/>
                </a:solidFill>
              </a:rPr>
              <a:t>randomized TTA</a:t>
            </a:r>
            <a:r>
              <a:rPr lang="en-US" altLang="en-US" sz="2200" dirty="0">
                <a:solidFill>
                  <a:schemeClr val="tx1"/>
                </a:solidFill>
              </a:rPr>
              <a:t> → stable, attack-aware decisions.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Two-stream content + residual</a:t>
            </a:r>
            <a:r>
              <a:rPr lang="en-US" altLang="en-US" sz="2200" dirty="0">
                <a:solidFill>
                  <a:schemeClr val="tx1"/>
                </a:solidFill>
              </a:rPr>
              <a:t> with </a:t>
            </a:r>
            <a:r>
              <a:rPr lang="en-US" altLang="en-US" sz="2200" b="1" dirty="0">
                <a:solidFill>
                  <a:schemeClr val="tx1"/>
                </a:solidFill>
              </a:rPr>
              <a:t>P2 injection</a:t>
            </a:r>
            <a:r>
              <a:rPr lang="en-US" altLang="en-US" sz="2200" dirty="0">
                <a:solidFill>
                  <a:schemeClr val="tx1"/>
                </a:solidFill>
              </a:rPr>
              <a:t> → preserves forensic cues.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Weak-supervised FPN head</a:t>
            </a:r>
            <a:r>
              <a:rPr lang="en-US" altLang="en-US" sz="2200" dirty="0">
                <a:solidFill>
                  <a:schemeClr val="tx1"/>
                </a:solidFill>
              </a:rPr>
              <a:t> → actionable heatmaps without dense labels.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Deployment metrics</a:t>
            </a:r>
            <a:r>
              <a:rPr lang="en-US" altLang="en-US" sz="2200" dirty="0">
                <a:solidFill>
                  <a:schemeClr val="tx1"/>
                </a:solidFill>
              </a:rPr>
              <a:t> (τ*, ECE/NLL/Brier, AURC) → reliability beyond AUC.</a:t>
            </a:r>
          </a:p>
        </p:txBody>
      </p:sp>
    </p:spTree>
    <p:extLst>
      <p:ext uri="{BB962C8B-B14F-4D97-AF65-F5344CB8AC3E}">
        <p14:creationId xmlns:p14="http://schemas.microsoft.com/office/powerpoint/2010/main" val="137752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73" y="1453018"/>
            <a:ext cx="3345493" cy="15782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66BB-9632-4FD7-9FFC-FD3C43D3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44" y="1121608"/>
            <a:ext cx="6704056" cy="5065059"/>
          </a:xfrm>
        </p:spPr>
        <p:txBody>
          <a:bodyPr>
            <a:normAutofit fontScale="92500"/>
          </a:bodyPr>
          <a:lstStyle/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Motivation &amp; Problem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Research paradigm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Method (architecture + training/testing)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Datasets &amp; protocol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Metrics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Results 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Contributions, limitations, future work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898C30-E58E-4EC9-8A27-DF1822A9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46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C62E-D054-0D7D-8EE4-98FC5E35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400" dirty="0"/>
              <a:t>Limitations &amp; Future Work</a:t>
            </a:r>
            <a:br>
              <a:rPr lang="en-IN" sz="4400" dirty="0"/>
            </a:br>
            <a:endParaRPr lang="en-IN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B6FE0-8641-4347-7FB3-22BD51C0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CA40A4-6481-E380-4710-1D3095E1D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862110"/>
            <a:ext cx="11267661" cy="390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Weak priors ≠ pixel‑accurate masks → hard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IoU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low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No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guarantees vs fully adaptive adversaries. Image‑only.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tx1"/>
                </a:solidFill>
              </a:rPr>
              <a:t>Extend priors beyond faces; collect finer‑grained annotations.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b="1" dirty="0">
                <a:solidFill>
                  <a:schemeClr val="tx1"/>
                </a:solidFill>
              </a:rPr>
              <a:t>Video</a:t>
            </a:r>
            <a:r>
              <a:rPr lang="en-US" altLang="en-US" sz="2400" dirty="0">
                <a:solidFill>
                  <a:schemeClr val="tx1"/>
                </a:solidFill>
              </a:rPr>
              <a:t>: temporal aggregation; </a:t>
            </a:r>
            <a:r>
              <a:rPr lang="en-US" altLang="en-US" sz="2400" b="1" dirty="0">
                <a:solidFill>
                  <a:schemeClr val="tx1"/>
                </a:solidFill>
              </a:rPr>
              <a:t>audio‑visual</a:t>
            </a:r>
            <a:r>
              <a:rPr lang="en-US" altLang="en-US" sz="2400" dirty="0">
                <a:solidFill>
                  <a:schemeClr val="tx1"/>
                </a:solidFill>
              </a:rPr>
              <a:t> fusion.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tx1"/>
                </a:solidFill>
              </a:rPr>
              <a:t>Learned/adaptive counter‑forensics for harder stress tests. Domain adaptation for low‑light/compression.</a:t>
            </a:r>
          </a:p>
        </p:txBody>
      </p:sp>
    </p:spTree>
    <p:extLst>
      <p:ext uri="{BB962C8B-B14F-4D97-AF65-F5344CB8AC3E}">
        <p14:creationId xmlns:p14="http://schemas.microsoft.com/office/powerpoint/2010/main" val="345773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412" y="2773181"/>
            <a:ext cx="3623176" cy="231930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55AA7-3B73-477B-A886-58F8E994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9352-2AB0-4ADD-96B9-AB0FAECB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61" y="322728"/>
            <a:ext cx="8491010" cy="1149725"/>
          </a:xfrm>
        </p:spPr>
        <p:txBody>
          <a:bodyPr/>
          <a:lstStyle/>
          <a:p>
            <a:r>
              <a:rPr lang="en-IN" dirty="0"/>
              <a:t>Motivation: Why this matters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A288711-8224-F402-4818-DB2441C52A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7574" y="1789708"/>
            <a:ext cx="10563226" cy="4461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Deepfakes impact journalism, governance, legal workflows.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Detectors degrade after routine platform handling (recompress/resize) &amp; counter‑forensics.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Beyond a label, analysts need where the evidence is.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Goal: stable, calibrated decisions + auditable heatmaps under realistic stress.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/>
              <a:t>Artifacts aren’t fixed properties—they change once adversaries know what we look for.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40" y="581891"/>
            <a:ext cx="10310050" cy="1136259"/>
          </a:xfrm>
        </p:spPr>
        <p:txBody>
          <a:bodyPr>
            <a:normAutofit/>
          </a:bodyPr>
          <a:lstStyle/>
          <a:p>
            <a:r>
              <a:rPr lang="en-IN" sz="4400" dirty="0"/>
              <a:t>Problem Statement &amp; Threat Model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682" y="2013713"/>
            <a:ext cx="10701482" cy="4262396"/>
          </a:xfrm>
        </p:spPr>
        <p:txBody>
          <a:bodyPr>
            <a:normAutofit lnSpcReduction="10000"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Task: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(a) Real vs Fake; (b) Weak localization (heatmap) after attacker edits.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Attacks: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jpeg, warp (resample),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regrain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denoise→re‑add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grain), seam smoothing, gamma, transcode.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Constraint: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Edits keep content plausible; aim to suppress/spoof forensics.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evaluate on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clean vs attacked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versions of the same content; worst‑case behavior matters. </a:t>
            </a:r>
          </a:p>
        </p:txBody>
      </p:sp>
    </p:spTree>
    <p:extLst>
      <p:ext uri="{BB962C8B-B14F-4D97-AF65-F5344CB8AC3E}">
        <p14:creationId xmlns:p14="http://schemas.microsoft.com/office/powerpoint/2010/main" val="269319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5648-EC4F-4D61-9453-4E038C03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en-US" sz="4400" dirty="0"/>
              <a:t>Research Questions (RQs) &amp; Goals (RGs)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18D9-DF9D-45C8-A71D-661F2BD2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B6FFF-0797-6BA4-F197-852359C31E32}"/>
              </a:ext>
            </a:extLst>
          </p:cNvPr>
          <p:cNvSpPr txBox="1"/>
          <p:nvPr/>
        </p:nvSpPr>
        <p:spPr>
          <a:xfrm>
            <a:off x="838200" y="2295574"/>
            <a:ext cx="10042236" cy="279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RQ1: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Which counter‑forensics hurt most?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RQ2: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Do attack‑aware training + Test-Time Augmentation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improve worst‑case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robustness &amp; calibration?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RQ3: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Does fusing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content + residuals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help when one cue is weakened?</a:t>
            </a:r>
          </a:p>
        </p:txBody>
      </p:sp>
    </p:spTree>
    <p:extLst>
      <p:ext uri="{BB962C8B-B14F-4D97-AF65-F5344CB8AC3E}">
        <p14:creationId xmlns:p14="http://schemas.microsoft.com/office/powerpoint/2010/main" val="226219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9AFE3-092E-4EBC-05D8-4E0989BB2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A43F-85CA-46E8-0BCF-1098C7EA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en-IN" sz="4400" dirty="0"/>
              <a:t>Research Paradigm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E5B63-FE40-72F4-B4E3-8BFB4DF1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430EA-6311-9511-0D47-9F7D3D55A6D0}"/>
              </a:ext>
            </a:extLst>
          </p:cNvPr>
          <p:cNvSpPr txBox="1"/>
          <p:nvPr/>
        </p:nvSpPr>
        <p:spPr>
          <a:xfrm>
            <a:off x="564822" y="1855771"/>
            <a:ext cx="10707255" cy="4461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Paradigm:</a:t>
            </a:r>
            <a:r>
              <a:rPr lang="en-US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Design &amp; construction of a two‑stream detector + experimental evaluation under realistic stress.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Formalization:</a:t>
            </a:r>
            <a:r>
              <a:rPr lang="en-US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Losses/objective for robustness &amp; weak localization (BCE, weighted </a:t>
            </a:r>
            <a:r>
              <a:rPr lang="en-US" altLang="en-US" sz="2400" dirty="0" err="1">
                <a:solidFill>
                  <a:schemeClr val="tx2"/>
                </a:solidFill>
                <a:cs typeface="Arial" panose="020B0604020202020204" pitchFamily="34" charset="0"/>
              </a:rPr>
              <a:t>BCE+Dice</a:t>
            </a:r>
            <a:r>
              <a:rPr lang="en-US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, edge/size, consistency).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deployment-oriented detector that is robust under realistic counter-forensics, calibrated for decision-making, and able to surface spatial evidence with weak supervision.</a:t>
            </a: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E3504-10A1-D765-5539-D9C2A036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EE17-8348-A2F4-FC7E-12DEC3D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en-IN" sz="4400" dirty="0"/>
              <a:t>Related Work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6E9BA-D576-873E-BA93-660C4B62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CC7E8-7221-A5A8-5F2D-84F12118E4C6}"/>
              </a:ext>
            </a:extLst>
          </p:cNvPr>
          <p:cNvSpPr txBox="1"/>
          <p:nvPr/>
        </p:nvSpPr>
        <p:spPr>
          <a:xfrm>
            <a:off x="838200" y="2006600"/>
            <a:ext cx="10042236" cy="390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Datasets/protocols: 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FaceForensics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++, DFDC (compression‑aware).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Detectors: semantic (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Xception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), boundary (Face X‑ray), frequency (F3‑Net), generic localizers (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ManTra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‑Net).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Defenses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: randomized input transforms; counter‑forensics increasingly practical.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These advances don’t consistently report worst‑case robustness, calibration, or provide weakly‑supervised evidence maps. </a:t>
            </a: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91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AC26F374-0A13-825D-47FD-7EBF552C8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423" y="630076"/>
            <a:ext cx="9014255" cy="559784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BF637-7E99-0F67-96A9-4302C0DAE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85022" y="3029052"/>
            <a:ext cx="4568687" cy="799893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System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9B240-76D0-3A23-B7E2-D73287DB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0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BADA-CBA8-D195-F1A8-E82A2389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Method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0BF6E-DE92-8BBC-E2C7-92710FE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F32FBA2-64C9-CCEF-F972-9A78DF5BB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82903"/>
            <a:ext cx="10515599" cy="390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Two streams: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Content (ResNet‑50) + Residual (SRM/HPF → small CNN).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Fusion A (vector):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GAP(C5=2048) + GAP(res=128) → MLP → P(fake).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Fusion B (spatial):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FPN (C5→P5…P2) + residual injected at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P2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→ mask head → heatmap.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Train: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worst‑of‑K red‑team edits. K=3.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Test: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Test-time Augmentation (resize‑phase, gamma, JPEG phase) + vote. </a:t>
            </a:r>
            <a:r>
              <a:rPr lang="en-US" altLang="en-US" sz="2400" dirty="0">
                <a:solidFill>
                  <a:schemeClr val="tx2"/>
                </a:solidFill>
              </a:rPr>
              <a:t>TTA N=3.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11608683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22E404-1C8D-48DE-80FC-4CA5DFE37C3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4F9A873-407D-42B0-99B8-A577ED76CA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887BEC-12B5-41C3-87A8-94840B2172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_LuminousVTI</Template>
  <TotalTime>116</TotalTime>
  <Words>1143</Words>
  <Application>Microsoft Office PowerPoint</Application>
  <PresentationFormat>Widescreen</PresentationFormat>
  <Paragraphs>126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Next LT Pro</vt:lpstr>
      <vt:lpstr>Calibri</vt:lpstr>
      <vt:lpstr>Cambria</vt:lpstr>
      <vt:lpstr>Sabon Next LT</vt:lpstr>
      <vt:lpstr>Wingdings</vt:lpstr>
      <vt:lpstr>LuminousVTI</vt:lpstr>
      <vt:lpstr>UnFooled: Attack‑Aware Deepfake &amp; Image Forensics</vt:lpstr>
      <vt:lpstr>Agenda</vt:lpstr>
      <vt:lpstr>Motivation: Why this matters</vt:lpstr>
      <vt:lpstr>Problem Statement &amp; Threat Model</vt:lpstr>
      <vt:lpstr>Research Questions (RQs) &amp; Goals (RGs)</vt:lpstr>
      <vt:lpstr>Research Paradigm</vt:lpstr>
      <vt:lpstr>Related Work</vt:lpstr>
      <vt:lpstr>System Architecture</vt:lpstr>
      <vt:lpstr>Method Overview</vt:lpstr>
      <vt:lpstr>Objective &amp; Losses</vt:lpstr>
      <vt:lpstr>Datasets &amp; Preprocessing</vt:lpstr>
      <vt:lpstr>Implementation &amp; Inference</vt:lpstr>
      <vt:lpstr>Evaluation Protocol &amp; Metrics</vt:lpstr>
      <vt:lpstr>Results</vt:lpstr>
      <vt:lpstr>Results: Operating Point &amp; τ*</vt:lpstr>
      <vt:lpstr>Qualitative: Weak Localization</vt:lpstr>
      <vt:lpstr>PowerPoint Presentation</vt:lpstr>
      <vt:lpstr>PowerPoint Presentation</vt:lpstr>
      <vt:lpstr>Contributions &amp; Novelty</vt:lpstr>
      <vt:lpstr>Limitations &amp; Future Work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Noor Fatima</cp:lastModifiedBy>
  <cp:revision>31</cp:revision>
  <dcterms:created xsi:type="dcterms:W3CDTF">2025-11-23T16:52:43Z</dcterms:created>
  <dcterms:modified xsi:type="dcterms:W3CDTF">2025-11-23T21:34:16Z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